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7" r:id="rId2"/>
    <p:sldId id="259" r:id="rId3"/>
    <p:sldId id="365" r:id="rId4"/>
    <p:sldId id="380" r:id="rId5"/>
    <p:sldId id="379" r:id="rId6"/>
    <p:sldId id="381" r:id="rId7"/>
    <p:sldId id="383" r:id="rId8"/>
    <p:sldId id="384" r:id="rId9"/>
    <p:sldId id="385" r:id="rId10"/>
    <p:sldId id="386" r:id="rId11"/>
    <p:sldId id="387" r:id="rId12"/>
    <p:sldId id="282" r:id="rId13"/>
  </p:sldIdLst>
  <p:sldSz cx="12192000" cy="6858000"/>
  <p:notesSz cx="6797675" cy="9926638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08">
          <p15:clr>
            <a:srgbClr val="A4A3A4"/>
          </p15:clr>
        </p15:guide>
        <p15:guide id="2" pos="382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0000"/>
    <a:srgbClr val="789BBD"/>
    <a:srgbClr val="AA32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82" autoAdjust="0"/>
    <p:restoredTop sz="94660"/>
  </p:normalViewPr>
  <p:slideViewPr>
    <p:cSldViewPr snapToGrid="0">
      <p:cViewPr varScale="1">
        <p:scale>
          <a:sx n="92" d="100"/>
          <a:sy n="92" d="100"/>
        </p:scale>
        <p:origin x="342" y="84"/>
      </p:cViewPr>
      <p:guideLst>
        <p:guide orient="horz" pos="2108"/>
        <p:guide pos="382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748" cy="540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18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16573" y="0"/>
            <a:ext cx="2919748" cy="540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180"/>
            </a:lvl1pPr>
          </a:lstStyle>
          <a:p>
            <a:fld id="{0F9B84EA-7D68-4D60-9CB1-D50884785D1C}" type="datetimeFigureOut">
              <a:rPr lang="zh-CN" altLang="en-US" smtClean="0"/>
              <a:pPr/>
              <a:t>2019/1/17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10234923"/>
            <a:ext cx="2919748" cy="54064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8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16573" y="10234923"/>
            <a:ext cx="2919748" cy="54064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180"/>
            </a:lvl1pPr>
          </a:lstStyle>
          <a:p>
            <a:fld id="{8D4E0FC9-F1F8-4FAE-9988-3BA365CFD46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5354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748" cy="540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16573" y="0"/>
            <a:ext cx="2919748" cy="540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微软雅黑" panose="020B0503020204020204" pitchFamily="34" charset="-122"/>
              </a:defRPr>
            </a:lvl1pPr>
          </a:lstStyle>
          <a:p>
            <a:fld id="{D2A48B96-639E-45A3-A0BA-2464DFDB1FAA}" type="datetimeFigureOut">
              <a:rPr lang="zh-CN" altLang="en-US" smtClean="0"/>
              <a:pPr/>
              <a:t>2019/1/17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6269" y="1346946"/>
            <a:ext cx="6465343" cy="363675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3788" y="5185744"/>
            <a:ext cx="5390305" cy="424288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10234923"/>
            <a:ext cx="2919748" cy="54064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16573" y="10234923"/>
            <a:ext cx="2919748" cy="54064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微软雅黑" panose="020B0503020204020204" pitchFamily="34" charset="-122"/>
              </a:defRPr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1460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微软雅黑" panose="020B0503020204020204" pitchFamily="34" charset="-12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微软雅黑" panose="020B0503020204020204" pitchFamily="34" charset="-122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微软雅黑" panose="020B0503020204020204" pitchFamily="34" charset="-122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微软雅黑" panose="020B0503020204020204" pitchFamily="34" charset="-122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微软雅黑" panose="020B0503020204020204" pitchFamily="34" charset="-122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2019/1/17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2019/1/17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2019/1/17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2019/1/17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2019/1/17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2019/1/17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cs typeface="微软雅黑" panose="020B0503020204020204" pitchFamily="34" charset="-122"/>
              </a:defRPr>
            </a:lvl1pPr>
          </a:lstStyle>
          <a:p>
            <a:fld id="{82F288E0-7875-42C4-84C8-98DBBD3BF4D2}" type="datetimeFigureOut">
              <a:rPr lang="zh-CN" altLang="en-US" smtClean="0"/>
              <a:pPr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cs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cs typeface="微软雅黑" panose="020B0503020204020204" pitchFamily="34" charset="-122"/>
              </a:defRPr>
            </a:lvl1pPr>
          </a:lstStyle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微软雅黑" panose="020B0503020204020204" pitchFamily="34" charset="-122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微软雅黑" panose="020B0503020204020204" pitchFamily="34" charset="-12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微软雅黑" panose="020B0503020204020204" pitchFamily="34" charset="-122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微软雅黑" panose="020B0503020204020204" pitchFamily="34" charset="-122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微软雅黑" panose="020B0503020204020204" pitchFamily="34" charset="-122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微软雅黑" panose="020B0503020204020204" pitchFamily="34" charset="-12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LOGO上下结构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325755"/>
            <a:ext cx="1504315" cy="650240"/>
          </a:xfrm>
          <a:prstGeom prst="rect">
            <a:avLst/>
          </a:prstGeom>
        </p:spPr>
      </p:pic>
      <p:sp>
        <p:nvSpPr>
          <p:cNvPr id="14" name="矩形 8"/>
          <p:cNvSpPr/>
          <p:nvPr/>
        </p:nvSpPr>
        <p:spPr>
          <a:xfrm>
            <a:off x="0" y="4332605"/>
            <a:ext cx="12192000" cy="585788"/>
          </a:xfrm>
          <a:prstGeom prst="rect">
            <a:avLst/>
          </a:prstGeom>
          <a:solidFill>
            <a:srgbClr val="7F7F7F"/>
          </a:solidFill>
          <a:ln w="9525">
            <a:noFill/>
          </a:ln>
        </p:spPr>
        <p:txBody>
          <a:bodyPr anchor="ctr"/>
          <a:lstStyle/>
          <a:p>
            <a:pPr eaLnBrk="0" hangingPunct="0"/>
            <a:endParaRPr lang="zh-CN" altLang="en-US" dirty="0">
              <a:latin typeface="微软雅黑" panose="020B0503020204020204" pitchFamily="34" charset="-122"/>
              <a:ea typeface="宋体" panose="02010600030101010101" pitchFamily="2" charset="-122"/>
              <a:cs typeface="微软雅黑" panose="020B0503020204020204" pitchFamily="34" charset="-122"/>
            </a:endParaRPr>
          </a:p>
        </p:txBody>
      </p:sp>
      <p:pic>
        <p:nvPicPr>
          <p:cNvPr id="16" name="图片 15" descr="2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5" y="4972049"/>
            <a:ext cx="12192001" cy="76347"/>
          </a:xfrm>
          <a:prstGeom prst="rect">
            <a:avLst/>
          </a:prstGeom>
        </p:spPr>
      </p:pic>
      <p:pic>
        <p:nvPicPr>
          <p:cNvPr id="17" name="图片 16" descr="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3494" y="4455322"/>
            <a:ext cx="4511040" cy="320040"/>
          </a:xfrm>
          <a:prstGeom prst="rect">
            <a:avLst/>
          </a:prstGeom>
        </p:spPr>
      </p:pic>
      <p:sp>
        <p:nvSpPr>
          <p:cNvPr id="11" name="文本框 4"/>
          <p:cNvSpPr txBox="1"/>
          <p:nvPr/>
        </p:nvSpPr>
        <p:spPr>
          <a:xfrm>
            <a:off x="2675354" y="1536045"/>
            <a:ext cx="7393437" cy="11182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8000"/>
              </a:lnSpc>
            </a:pPr>
            <a:r>
              <a:rPr lang="zh-CN" altLang="en-US" sz="4400" b="1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龙门加工中心系列产品介绍</a:t>
            </a:r>
            <a:endParaRPr lang="en-US" altLang="zh-CN" sz="44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TextBox 15"/>
          <p:cNvSpPr txBox="1">
            <a:spLocks noChangeArrowheads="1"/>
          </p:cNvSpPr>
          <p:nvPr/>
        </p:nvSpPr>
        <p:spPr bwMode="auto">
          <a:xfrm>
            <a:off x="734643" y="5398055"/>
            <a:ext cx="10526712" cy="38472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1900" dirty="0" smtClean="0">
                <a:solidFill>
                  <a:srgbClr val="757475"/>
                </a:solidFill>
                <a:latin typeface="方正兰亭中黑简体" pitchFamily="2" charset="-122"/>
                <a:ea typeface="方正兰亭中黑简体" pitchFamily="2" charset="-122"/>
                <a:cs typeface="微软雅黑" panose="020B0503020204020204" pitchFamily="34" charset="-122"/>
              </a:rPr>
              <a:t> 项目负责人编制：程永平　　　             中心负责人审核：</a:t>
            </a:r>
            <a:endParaRPr lang="en-US" altLang="zh-CN" sz="1900" dirty="0" smtClean="0">
              <a:solidFill>
                <a:srgbClr val="757475"/>
              </a:solidFill>
              <a:latin typeface="方正兰亭中黑简体" pitchFamily="2" charset="-122"/>
              <a:ea typeface="方正兰亭中黑简体" pitchFamily="2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矩形 16"/>
          <p:cNvSpPr>
            <a:spLocks noChangeArrowheads="1"/>
          </p:cNvSpPr>
          <p:nvPr/>
        </p:nvSpPr>
        <p:spPr bwMode="auto">
          <a:xfrm>
            <a:off x="0" y="0"/>
            <a:ext cx="3357563" cy="6858000"/>
          </a:xfrm>
          <a:prstGeom prst="rect">
            <a:avLst/>
          </a:prstGeom>
          <a:solidFill>
            <a:srgbClr val="595959"/>
          </a:solidFill>
          <a:ln w="9525">
            <a:noFill/>
            <a:miter lim="800000"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cs typeface="微软雅黑" panose="020B0503020204020204" pitchFamily="34" charset="-122"/>
            </a:endParaRPr>
          </a:p>
        </p:txBody>
      </p:sp>
      <p:cxnSp>
        <p:nvCxnSpPr>
          <p:cNvPr id="5122" name="直接连接符 18"/>
          <p:cNvCxnSpPr>
            <a:cxnSpLocks noChangeShapeType="1"/>
          </p:cNvCxnSpPr>
          <p:nvPr/>
        </p:nvCxnSpPr>
        <p:spPr bwMode="auto">
          <a:xfrm rot="5400000">
            <a:off x="1" y="3429000"/>
            <a:ext cx="6858000" cy="3175"/>
          </a:xfrm>
          <a:prstGeom prst="line">
            <a:avLst/>
          </a:prstGeom>
          <a:noFill/>
          <a:ln w="22225">
            <a:solidFill>
              <a:srgbClr val="404040"/>
            </a:solidFill>
            <a:miter lim="800000"/>
          </a:ln>
        </p:spPr>
      </p:cxnSp>
      <p:sp>
        <p:nvSpPr>
          <p:cNvPr id="5123" name="文本框 4"/>
          <p:cNvSpPr txBox="1">
            <a:spLocks noChangeArrowheads="1"/>
          </p:cNvSpPr>
          <p:nvPr/>
        </p:nvSpPr>
        <p:spPr bwMode="auto">
          <a:xfrm>
            <a:off x="881654" y="970775"/>
            <a:ext cx="1352550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微软雅黑" panose="020B0503020204020204" pitchFamily="34" charset="-122"/>
              </a:rPr>
              <a:t>目录</a:t>
            </a:r>
          </a:p>
        </p:txBody>
      </p:sp>
      <p:pic>
        <p:nvPicPr>
          <p:cNvPr id="2" name="图片 1" descr="LOGO上下结构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8095" y="491490"/>
            <a:ext cx="1504315" cy="650240"/>
          </a:xfrm>
          <a:prstGeom prst="rect">
            <a:avLst/>
          </a:prstGeom>
        </p:spPr>
      </p:pic>
      <p:sp>
        <p:nvSpPr>
          <p:cNvPr id="7" name="TextBox 19"/>
          <p:cNvSpPr txBox="1">
            <a:spLocks noChangeArrowheads="1"/>
          </p:cNvSpPr>
          <p:nvPr/>
        </p:nvSpPr>
        <p:spPr bwMode="auto">
          <a:xfrm>
            <a:off x="3427413" y="2384436"/>
            <a:ext cx="4386551" cy="181588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lvl="1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一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、龙门加工中心简介</a:t>
            </a:r>
            <a:endParaRPr lang="en-US" altLang="zh-CN" sz="2800" b="1" dirty="0" smtClean="0">
              <a:latin typeface="微软雅黑" pitchFamily="34" charset="-122"/>
              <a:ea typeface="微软雅黑" pitchFamily="34" charset="-122"/>
            </a:endParaRPr>
          </a:p>
          <a:p>
            <a:pPr lvl="1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二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、台群龙门特点介绍</a:t>
            </a:r>
            <a:endParaRPr lang="en-US" altLang="zh-CN" sz="2800" b="1" dirty="0" smtClean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LOGO上下结构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50" y="224790"/>
            <a:ext cx="1207770" cy="521970"/>
          </a:xfrm>
          <a:prstGeom prst="rect">
            <a:avLst/>
          </a:prstGeom>
        </p:spPr>
      </p:pic>
      <p:cxnSp>
        <p:nvCxnSpPr>
          <p:cNvPr id="5" name="直接连接符 4"/>
          <p:cNvCxnSpPr/>
          <p:nvPr/>
        </p:nvCxnSpPr>
        <p:spPr>
          <a:xfrm>
            <a:off x="521335" y="826135"/>
            <a:ext cx="1126934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21590" y="6460490"/>
            <a:ext cx="12177395" cy="39624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  <a:cs typeface="微软雅黑" panose="020B0503020204020204" pitchFamily="34" charset="-122"/>
            </a:endParaRPr>
          </a:p>
        </p:txBody>
      </p:sp>
      <p:sp>
        <p:nvSpPr>
          <p:cNvPr id="37910" name="矩形 4"/>
          <p:cNvSpPr/>
          <p:nvPr/>
        </p:nvSpPr>
        <p:spPr>
          <a:xfrm>
            <a:off x="8755380" y="6478905"/>
            <a:ext cx="3143250" cy="3067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高端智能装备整体解决方案服务商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9" name="矩形 6"/>
          <p:cNvSpPr>
            <a:spLocks noChangeArrowheads="1"/>
          </p:cNvSpPr>
          <p:nvPr/>
        </p:nvSpPr>
        <p:spPr bwMode="auto">
          <a:xfrm>
            <a:off x="9587960" y="346650"/>
            <a:ext cx="231067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龙门加工中心简介</a:t>
            </a:r>
            <a:endParaRPr lang="en-US" altLang="zh-CN" sz="20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6"/>
          <p:cNvSpPr>
            <a:spLocks noChangeArrowheads="1"/>
          </p:cNvSpPr>
          <p:nvPr/>
        </p:nvSpPr>
        <p:spPr bwMode="auto">
          <a:xfrm>
            <a:off x="681789" y="905511"/>
            <a:ext cx="3110894" cy="4001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  <a:cs typeface="Tahoma" panose="020B0604030504040204" pitchFamily="34" charset="0"/>
              </a:rPr>
              <a:t>一、龙门加工中心简介</a:t>
            </a:r>
            <a:endParaRPr lang="ko-KR" altLang="en-US" sz="2000" b="1" dirty="0">
              <a:latin typeface="微软雅黑" pitchFamily="34" charset="-122"/>
              <a:cs typeface="Tahoma" panose="020B060403050404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1788" y="1359674"/>
            <a:ext cx="99273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US" b="1" dirty="0" smtClean="0"/>
              <a:t>1</a:t>
            </a:r>
            <a:r>
              <a:rPr lang="zh-CN" altLang="en-US" b="1" dirty="0" smtClean="0"/>
              <a:t>、龙门加工中心定义</a:t>
            </a:r>
            <a:endParaRPr lang="en-US" altLang="zh-CN" dirty="0"/>
          </a:p>
          <a:p>
            <a:pPr>
              <a:lnSpc>
                <a:spcPts val="2400"/>
              </a:lnSpc>
            </a:pPr>
            <a:r>
              <a:rPr lang="zh-CN" altLang="en-US" b="1" dirty="0" smtClean="0"/>
              <a:t>双立柱，通过横梁组成门式框架结构，立式主轴的数控机床，统称为龙门加工中心。</a:t>
            </a:r>
            <a:endParaRPr lang="en-US" altLang="zh-CN" b="1" dirty="0" smtClean="0"/>
          </a:p>
        </p:txBody>
      </p:sp>
      <p:sp>
        <p:nvSpPr>
          <p:cNvPr id="13" name="TextBox 11"/>
          <p:cNvSpPr txBox="1"/>
          <p:nvPr/>
        </p:nvSpPr>
        <p:spPr>
          <a:xfrm>
            <a:off x="681788" y="2314715"/>
            <a:ext cx="992733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zh-CN" b="1" dirty="0"/>
              <a:t>2</a:t>
            </a:r>
            <a:r>
              <a:rPr lang="zh-CN" altLang="en-US" b="1" dirty="0" smtClean="0"/>
              <a:t>、龙门加工中心优点</a:t>
            </a:r>
            <a:endParaRPr lang="en-US" altLang="zh-CN" dirty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1</a:t>
            </a:r>
            <a:r>
              <a:rPr lang="zh-CN" altLang="en-US" b="1" dirty="0" smtClean="0"/>
              <a:t>）刚性好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zh-CN" altLang="en-US" b="1" dirty="0" smtClean="0"/>
              <a:t>与立式加工中心相比，由于是双立柱，整体刚性好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2</a:t>
            </a:r>
            <a:r>
              <a:rPr lang="zh-CN" altLang="en-US" b="1" dirty="0" smtClean="0"/>
              <a:t>）加工范围广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zh-CN" altLang="en-US" b="1" dirty="0" smtClean="0"/>
              <a:t>可以设计成</a:t>
            </a:r>
            <a:r>
              <a:rPr lang="en-US" altLang="zh-CN" b="1" dirty="0" smtClean="0"/>
              <a:t>30</a:t>
            </a:r>
            <a:r>
              <a:rPr lang="zh-CN" altLang="en-US" b="1" dirty="0" smtClean="0"/>
              <a:t>米，</a:t>
            </a:r>
            <a:r>
              <a:rPr lang="en-US" altLang="zh-CN" b="1" dirty="0" smtClean="0"/>
              <a:t>50</a:t>
            </a:r>
            <a:r>
              <a:rPr lang="zh-CN" altLang="en-US" b="1" dirty="0" smtClean="0"/>
              <a:t>米甚至更大行程，适用于大型工件。</a:t>
            </a:r>
            <a:endParaRPr lang="en-US" altLang="zh-CN" b="1" dirty="0" smtClean="0"/>
          </a:p>
        </p:txBody>
      </p:sp>
      <p:sp>
        <p:nvSpPr>
          <p:cNvPr id="14" name="TextBox 11"/>
          <p:cNvSpPr txBox="1"/>
          <p:nvPr/>
        </p:nvSpPr>
        <p:spPr>
          <a:xfrm>
            <a:off x="698558" y="4193086"/>
            <a:ext cx="992733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zh-CN" b="1" dirty="0" smtClean="0"/>
              <a:t>3</a:t>
            </a:r>
            <a:r>
              <a:rPr lang="zh-CN" altLang="en-US" b="1" dirty="0" smtClean="0"/>
              <a:t>、龙门加工中心缺点</a:t>
            </a:r>
            <a:endParaRPr lang="en-US" altLang="zh-CN" dirty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1</a:t>
            </a:r>
            <a:r>
              <a:rPr lang="zh-CN" altLang="en-US" b="1" dirty="0" smtClean="0"/>
              <a:t>）成本高，价格贵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2</a:t>
            </a:r>
            <a:r>
              <a:rPr lang="zh-CN" altLang="en-US" b="1" dirty="0" smtClean="0"/>
              <a:t>）产品丰富，型号太多，不好量产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3</a:t>
            </a:r>
            <a:r>
              <a:rPr lang="zh-CN" altLang="en-US" b="1" dirty="0" smtClean="0"/>
              <a:t>）大型龙门是订单式生产，交货期比较长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4</a:t>
            </a:r>
            <a:r>
              <a:rPr lang="zh-CN" altLang="en-US" b="1" dirty="0" smtClean="0"/>
              <a:t>）当工件比较低时，由于滑枕伸出比较长，刚性差，这点与立加正好相反</a:t>
            </a:r>
            <a:endParaRPr lang="en-US" altLang="zh-CN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LOGO上下结构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50" y="224790"/>
            <a:ext cx="1207770" cy="521970"/>
          </a:xfrm>
          <a:prstGeom prst="rect">
            <a:avLst/>
          </a:prstGeom>
        </p:spPr>
      </p:pic>
      <p:cxnSp>
        <p:nvCxnSpPr>
          <p:cNvPr id="5" name="直接连接符 4"/>
          <p:cNvCxnSpPr/>
          <p:nvPr/>
        </p:nvCxnSpPr>
        <p:spPr>
          <a:xfrm>
            <a:off x="521335" y="826135"/>
            <a:ext cx="1126934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21590" y="6460490"/>
            <a:ext cx="12177395" cy="39624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  <a:cs typeface="微软雅黑" panose="020B0503020204020204" pitchFamily="34" charset="-122"/>
            </a:endParaRPr>
          </a:p>
        </p:txBody>
      </p:sp>
      <p:sp>
        <p:nvSpPr>
          <p:cNvPr id="37910" name="矩形 4"/>
          <p:cNvSpPr/>
          <p:nvPr/>
        </p:nvSpPr>
        <p:spPr>
          <a:xfrm>
            <a:off x="8755380" y="6478905"/>
            <a:ext cx="3143250" cy="3067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高端智能装备整体解决方案服务商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1788" y="1110292"/>
            <a:ext cx="992733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zh-CN" b="1" dirty="0"/>
              <a:t>4</a:t>
            </a:r>
            <a:r>
              <a:rPr lang="zh-CN" altLang="en-US" b="1" dirty="0" smtClean="0"/>
              <a:t>、生产厂家分类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1</a:t>
            </a:r>
            <a:r>
              <a:rPr lang="zh-CN" altLang="en-US" b="1" dirty="0" smtClean="0"/>
              <a:t>）顶尖产品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zh-CN" altLang="en-US" b="1" dirty="0" smtClean="0"/>
              <a:t>      德国瓦德里希</a:t>
            </a:r>
            <a:r>
              <a:rPr lang="en-US" altLang="zh-CN" b="1" dirty="0" smtClean="0"/>
              <a:t>-</a:t>
            </a:r>
            <a:r>
              <a:rPr lang="zh-CN" altLang="en-US" b="1" dirty="0" smtClean="0"/>
              <a:t>科堡</a:t>
            </a:r>
            <a:r>
              <a:rPr lang="zh-CN" altLang="en-US" b="1" dirty="0"/>
              <a:t>为代表的欧洲产品</a:t>
            </a:r>
            <a:r>
              <a:rPr lang="zh-CN" altLang="en-US" b="1" dirty="0" smtClean="0"/>
              <a:t>，包括希斯公司。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zh-CN" altLang="en-US" b="1" dirty="0" smtClean="0"/>
              <a:t>      价格昂贵，主要用于军工。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2</a:t>
            </a:r>
            <a:r>
              <a:rPr lang="zh-CN" altLang="en-US" b="1" dirty="0" smtClean="0"/>
              <a:t>）一流产品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       </a:t>
            </a:r>
            <a:r>
              <a:rPr lang="zh-CN" altLang="en-US" b="1" dirty="0" smtClean="0"/>
              <a:t>日本大隈、三菱、东芝、</a:t>
            </a:r>
            <a:r>
              <a:rPr lang="zh-CN" altLang="en-US" b="1" dirty="0"/>
              <a:t>马扎克、西班牙</a:t>
            </a:r>
            <a:r>
              <a:rPr lang="zh-CN" altLang="en-US" b="1" dirty="0" smtClean="0"/>
              <a:t>、意大利，这些产品在大陆用的比较多，尤其</a:t>
            </a:r>
            <a:r>
              <a:rPr lang="zh-CN" altLang="en-US" b="1" dirty="0"/>
              <a:t>大</a:t>
            </a:r>
            <a:r>
              <a:rPr lang="zh-CN" altLang="en-US" b="1" dirty="0" smtClean="0"/>
              <a:t>隈。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3</a:t>
            </a:r>
            <a:r>
              <a:rPr lang="zh-CN" altLang="en-US" b="1" dirty="0" smtClean="0"/>
              <a:t>）二流产品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  </a:t>
            </a:r>
            <a:r>
              <a:rPr lang="zh-CN" altLang="en-US" b="1" dirty="0" smtClean="0"/>
              <a:t>台湾亚</a:t>
            </a:r>
            <a:r>
              <a:rPr lang="zh-CN" altLang="en-US" b="1" dirty="0"/>
              <a:t>葳、威力、协</a:t>
            </a:r>
            <a:r>
              <a:rPr lang="zh-CN" altLang="en-US" b="1" dirty="0" smtClean="0"/>
              <a:t>鸿等产品，这些产品在大陆模具行业用的比较多，属于轻型龙门。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4</a:t>
            </a:r>
            <a:r>
              <a:rPr lang="zh-CN" altLang="en-US" b="1" dirty="0" smtClean="0"/>
              <a:t>）大陆产品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  </a:t>
            </a:r>
            <a:r>
              <a:rPr lang="zh-CN" altLang="en-US" b="1" dirty="0" smtClean="0"/>
              <a:t>价格便宜，市场量比较大，适合中国大陆市场。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  </a:t>
            </a:r>
            <a:r>
              <a:rPr lang="zh-CN" altLang="en-US" b="1" dirty="0" smtClean="0">
                <a:solidFill>
                  <a:srgbClr val="FF0000"/>
                </a:solidFill>
              </a:rPr>
              <a:t>沈阳中捷、汉川机床、济南二机床、武汉重型、常州多棱、齐齐哈尔二机床</a:t>
            </a:r>
            <a:r>
              <a:rPr lang="zh-CN" altLang="en-US" b="1" dirty="0" smtClean="0"/>
              <a:t>等国企。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zh-CN" altLang="en-US" b="1" dirty="0" smtClean="0"/>
              <a:t>       </a:t>
            </a:r>
            <a:r>
              <a:rPr lang="zh-CN" altLang="en-US" b="1" dirty="0" smtClean="0">
                <a:solidFill>
                  <a:srgbClr val="FF0000"/>
                </a:solidFill>
              </a:rPr>
              <a:t>宁波海天、苏州纽威、南通国盛</a:t>
            </a:r>
            <a:r>
              <a:rPr lang="zh-CN" altLang="en-US" b="1" dirty="0" smtClean="0"/>
              <a:t>等民营企业。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   2018</a:t>
            </a:r>
            <a:r>
              <a:rPr lang="zh-CN" altLang="en-US" b="1" dirty="0" smtClean="0"/>
              <a:t>年产销量：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zh-CN" altLang="en-US" b="1" dirty="0" smtClean="0"/>
              <a:t>        海天</a:t>
            </a:r>
            <a:r>
              <a:rPr lang="en-US" altLang="zh-CN" b="1" dirty="0" smtClean="0"/>
              <a:t>——700</a:t>
            </a:r>
            <a:r>
              <a:rPr lang="zh-CN" altLang="en-US" b="1" dirty="0" smtClean="0"/>
              <a:t>台产销量</a:t>
            </a:r>
            <a:r>
              <a:rPr lang="en-US" altLang="zh-CN" b="1" dirty="0" smtClean="0"/>
              <a:t>——</a:t>
            </a:r>
            <a:r>
              <a:rPr lang="zh-CN" altLang="en-US" b="1" dirty="0" smtClean="0"/>
              <a:t>估计的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zh-CN" altLang="en-US" b="1" dirty="0" smtClean="0"/>
              <a:t>        国盛</a:t>
            </a:r>
            <a:r>
              <a:rPr lang="en-US" altLang="zh-CN" b="1" dirty="0" smtClean="0"/>
              <a:t>——270</a:t>
            </a:r>
            <a:r>
              <a:rPr lang="zh-CN" altLang="en-US" b="1" dirty="0" smtClean="0"/>
              <a:t>台产销量（包括光机）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zh-CN" altLang="en-US" b="1" dirty="0" smtClean="0"/>
              <a:t>        纽威</a:t>
            </a:r>
            <a:r>
              <a:rPr lang="en-US" altLang="zh-CN" b="1" dirty="0" smtClean="0"/>
              <a:t>——300</a:t>
            </a:r>
            <a:r>
              <a:rPr lang="zh-CN" altLang="en-US" b="1" dirty="0" smtClean="0"/>
              <a:t>台产销量，没有光机</a:t>
            </a:r>
            <a:endParaRPr lang="en-US" altLang="zh-CN" b="1" dirty="0"/>
          </a:p>
        </p:txBody>
      </p:sp>
      <p:sp>
        <p:nvSpPr>
          <p:cNvPr id="10" name="矩形 6"/>
          <p:cNvSpPr>
            <a:spLocks noChangeArrowheads="1"/>
          </p:cNvSpPr>
          <p:nvPr/>
        </p:nvSpPr>
        <p:spPr bwMode="auto">
          <a:xfrm>
            <a:off x="9587960" y="346650"/>
            <a:ext cx="231067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龙门加工中心简介</a:t>
            </a:r>
            <a:endParaRPr lang="en-US" altLang="zh-CN" sz="20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7161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LOGO上下结构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50" y="224790"/>
            <a:ext cx="1207770" cy="521970"/>
          </a:xfrm>
          <a:prstGeom prst="rect">
            <a:avLst/>
          </a:prstGeom>
        </p:spPr>
      </p:pic>
      <p:cxnSp>
        <p:nvCxnSpPr>
          <p:cNvPr id="5" name="直接连接符 4"/>
          <p:cNvCxnSpPr/>
          <p:nvPr/>
        </p:nvCxnSpPr>
        <p:spPr>
          <a:xfrm>
            <a:off x="521335" y="826135"/>
            <a:ext cx="1126934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21590" y="6460490"/>
            <a:ext cx="12177395" cy="39624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  <a:cs typeface="微软雅黑" panose="020B0503020204020204" pitchFamily="34" charset="-122"/>
            </a:endParaRPr>
          </a:p>
        </p:txBody>
      </p:sp>
      <p:sp>
        <p:nvSpPr>
          <p:cNvPr id="37910" name="矩形 4"/>
          <p:cNvSpPr/>
          <p:nvPr/>
        </p:nvSpPr>
        <p:spPr>
          <a:xfrm>
            <a:off x="8755380" y="6478905"/>
            <a:ext cx="3143250" cy="3067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高端智能装备整体解决方案服务商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9" name="矩形 6"/>
          <p:cNvSpPr>
            <a:spLocks noChangeArrowheads="1"/>
          </p:cNvSpPr>
          <p:nvPr/>
        </p:nvSpPr>
        <p:spPr bwMode="auto">
          <a:xfrm>
            <a:off x="9466118" y="314087"/>
            <a:ext cx="243251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台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群龙门特点介绍</a:t>
            </a:r>
            <a:endParaRPr lang="en-US" altLang="zh-CN" sz="20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6"/>
          <p:cNvSpPr>
            <a:spLocks noChangeArrowheads="1"/>
          </p:cNvSpPr>
          <p:nvPr/>
        </p:nvSpPr>
        <p:spPr bwMode="auto">
          <a:xfrm>
            <a:off x="21590" y="714197"/>
            <a:ext cx="3222242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lvl="1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latin typeface="微软雅黑" pitchFamily="34" charset="-122"/>
                <a:ea typeface="微软雅黑" pitchFamily="34" charset="-122"/>
                <a:cs typeface="Tahoma" panose="020B0604030504040204" pitchFamily="34" charset="0"/>
              </a:rPr>
              <a:t>二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  <a:cs typeface="Tahoma" panose="020B0604030504040204" pitchFamily="34" charset="0"/>
              </a:rPr>
              <a:t>、</a:t>
            </a:r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台群龙门特点介绍</a:t>
            </a:r>
            <a:endParaRPr lang="en-US" altLang="zh-CN" sz="20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3845" y="1359674"/>
            <a:ext cx="11016685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US" b="1" dirty="0" smtClean="0"/>
              <a:t>1</a:t>
            </a:r>
            <a:r>
              <a:rPr lang="zh-CN" altLang="en-US" b="1" dirty="0" smtClean="0"/>
              <a:t>、台群龙门分类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1</a:t>
            </a:r>
            <a:r>
              <a:rPr lang="zh-CN" altLang="en-US" b="1" dirty="0" smtClean="0"/>
              <a:t>）</a:t>
            </a:r>
            <a:r>
              <a:rPr lang="en-US" altLang="zh-CN" b="1" dirty="0" smtClean="0"/>
              <a:t>G-R</a:t>
            </a:r>
            <a:r>
              <a:rPr lang="zh-CN" altLang="en-US" b="1" dirty="0" smtClean="0"/>
              <a:t>系列</a:t>
            </a:r>
            <a:r>
              <a:rPr lang="en-US" altLang="zh-CN" b="1" dirty="0" smtClean="0"/>
              <a:t>————</a:t>
            </a:r>
            <a:r>
              <a:rPr lang="zh-CN" altLang="en-US" b="1" dirty="0" smtClean="0"/>
              <a:t>定梁定柱龙门</a:t>
            </a:r>
            <a:r>
              <a:rPr lang="en-US" altLang="zh-CN" b="1" dirty="0" smtClean="0"/>
              <a:t>——</a:t>
            </a:r>
            <a:r>
              <a:rPr lang="zh-CN" altLang="en-US" b="1" dirty="0" smtClean="0"/>
              <a:t>零件加工，兼顾模具加工，市场占有率最高，量最大的通用龙门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2</a:t>
            </a:r>
            <a:r>
              <a:rPr lang="zh-CN" altLang="en-US" b="1" dirty="0" smtClean="0"/>
              <a:t>）</a:t>
            </a:r>
            <a:r>
              <a:rPr lang="en-US" altLang="zh-CN" b="1" dirty="0" smtClean="0"/>
              <a:t>G-V</a:t>
            </a:r>
            <a:r>
              <a:rPr lang="zh-CN" altLang="en-US" b="1" dirty="0" smtClean="0"/>
              <a:t>系列</a:t>
            </a:r>
            <a:r>
              <a:rPr lang="en-US" altLang="zh-CN" b="1" dirty="0" smtClean="0"/>
              <a:t>————</a:t>
            </a:r>
            <a:r>
              <a:rPr lang="zh-CN" altLang="en-US" b="1" dirty="0" smtClean="0"/>
              <a:t>定梁定柱龙门</a:t>
            </a:r>
            <a:r>
              <a:rPr lang="en-US" altLang="zh-CN" b="1" dirty="0" smtClean="0"/>
              <a:t>——</a:t>
            </a:r>
            <a:r>
              <a:rPr lang="zh-CN" altLang="en-US" b="1" dirty="0" smtClean="0"/>
              <a:t>电主轴，主要用于模具加工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2</a:t>
            </a:r>
            <a:r>
              <a:rPr lang="zh-CN" altLang="en-US" b="1" dirty="0" smtClean="0"/>
              <a:t>）</a:t>
            </a:r>
            <a:r>
              <a:rPr lang="en-US" altLang="zh-CN" b="1" dirty="0" smtClean="0"/>
              <a:t>G-B</a:t>
            </a:r>
            <a:r>
              <a:rPr lang="zh-CN" altLang="en-US" b="1" dirty="0" smtClean="0"/>
              <a:t>系列</a:t>
            </a:r>
            <a:r>
              <a:rPr lang="en-US" altLang="zh-CN" b="1" dirty="0" smtClean="0"/>
              <a:t>————</a:t>
            </a:r>
            <a:r>
              <a:rPr lang="zh-CN" altLang="en-US" b="1" dirty="0" smtClean="0"/>
              <a:t>桥式龙门</a:t>
            </a:r>
            <a:r>
              <a:rPr lang="en-US" altLang="zh-CN" b="1" dirty="0" smtClean="0"/>
              <a:t>———— </a:t>
            </a:r>
            <a:r>
              <a:rPr lang="zh-CN" altLang="en-US" b="1" dirty="0" smtClean="0"/>
              <a:t>模具加工，动态性能比较好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3</a:t>
            </a:r>
            <a:r>
              <a:rPr lang="zh-CN" altLang="en-US" b="1" dirty="0" smtClean="0"/>
              <a:t>）</a:t>
            </a:r>
            <a:r>
              <a:rPr lang="en-US" altLang="zh-CN" b="1" dirty="0" smtClean="0"/>
              <a:t>G-MR</a:t>
            </a:r>
            <a:r>
              <a:rPr lang="zh-CN" altLang="en-US" b="1" dirty="0" smtClean="0"/>
              <a:t>系列</a:t>
            </a:r>
            <a:r>
              <a:rPr lang="en-US" altLang="zh-CN" b="1" dirty="0" smtClean="0"/>
              <a:t>———</a:t>
            </a:r>
            <a:r>
              <a:rPr lang="zh-CN" altLang="en-US" b="1" dirty="0" smtClean="0"/>
              <a:t>定梁动柱龙门</a:t>
            </a:r>
            <a:r>
              <a:rPr lang="en-US" altLang="zh-CN" b="1" dirty="0" smtClean="0"/>
              <a:t>——</a:t>
            </a:r>
            <a:r>
              <a:rPr lang="zh-CN" altLang="en-US" b="1" dirty="0" smtClean="0"/>
              <a:t>大型零件加工，节省占地空间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4</a:t>
            </a:r>
            <a:r>
              <a:rPr lang="zh-CN" altLang="en-US" b="1" dirty="0" smtClean="0"/>
              <a:t>）</a:t>
            </a:r>
            <a:r>
              <a:rPr lang="en-US" altLang="zh-CN" b="1" dirty="0" smtClean="0"/>
              <a:t>G-WR</a:t>
            </a:r>
            <a:r>
              <a:rPr lang="zh-CN" altLang="en-US" b="1" dirty="0" smtClean="0"/>
              <a:t>系列</a:t>
            </a:r>
            <a:r>
              <a:rPr lang="en-US" altLang="zh-CN" b="1" dirty="0" smtClean="0"/>
              <a:t>———</a:t>
            </a:r>
            <a:r>
              <a:rPr lang="zh-CN" altLang="en-US" b="1" dirty="0" smtClean="0"/>
              <a:t>动梁定柱龙门</a:t>
            </a:r>
            <a:r>
              <a:rPr lang="en-US" altLang="zh-CN" b="1" dirty="0" smtClean="0"/>
              <a:t>——</a:t>
            </a:r>
            <a:r>
              <a:rPr lang="zh-CN" altLang="en-US" b="1" dirty="0"/>
              <a:t>比较高</a:t>
            </a:r>
            <a:r>
              <a:rPr lang="zh-CN" altLang="en-US" b="1" dirty="0" smtClean="0"/>
              <a:t>的零件加工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5</a:t>
            </a:r>
            <a:r>
              <a:rPr lang="zh-CN" altLang="en-US" b="1" dirty="0" smtClean="0"/>
              <a:t>）</a:t>
            </a:r>
            <a:r>
              <a:rPr lang="en-US" altLang="zh-CN" b="1" dirty="0" smtClean="0"/>
              <a:t>G-MWR</a:t>
            </a:r>
            <a:r>
              <a:rPr lang="zh-CN" altLang="en-US" b="1" dirty="0"/>
              <a:t>系列</a:t>
            </a:r>
            <a:r>
              <a:rPr lang="en-US" altLang="zh-CN" b="1" dirty="0"/>
              <a:t>——</a:t>
            </a:r>
            <a:r>
              <a:rPr lang="zh-CN" altLang="en-US" b="1" dirty="0"/>
              <a:t>动</a:t>
            </a:r>
            <a:r>
              <a:rPr lang="zh-CN" altLang="en-US" b="1" dirty="0" smtClean="0"/>
              <a:t>梁动柱</a:t>
            </a:r>
            <a:r>
              <a:rPr lang="zh-CN" altLang="en-US" b="1" dirty="0"/>
              <a:t>龙门</a:t>
            </a:r>
            <a:r>
              <a:rPr lang="en-US" altLang="zh-CN" b="1" dirty="0" smtClean="0"/>
              <a:t>——</a:t>
            </a:r>
            <a:r>
              <a:rPr lang="zh-CN" altLang="en-US" b="1" dirty="0"/>
              <a:t>特大型</a:t>
            </a:r>
            <a:r>
              <a:rPr lang="zh-CN" altLang="en-US" b="1" dirty="0" smtClean="0"/>
              <a:t>的</a:t>
            </a:r>
            <a:r>
              <a:rPr lang="zh-CN" altLang="en-US" b="1" dirty="0"/>
              <a:t>零件加工</a:t>
            </a:r>
            <a:endParaRPr lang="en-US" altLang="zh-CN" b="1" dirty="0"/>
          </a:p>
          <a:p>
            <a:pPr>
              <a:lnSpc>
                <a:spcPts val="2400"/>
              </a:lnSpc>
            </a:pP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2019</a:t>
            </a:r>
            <a:r>
              <a:rPr lang="zh-CN" altLang="en-US" b="1" dirty="0" smtClean="0"/>
              <a:t>年形成销售的主要是</a:t>
            </a:r>
            <a:r>
              <a:rPr lang="en-US" altLang="zh-CN" b="1" dirty="0" smtClean="0"/>
              <a:t>G-R</a:t>
            </a:r>
            <a:r>
              <a:rPr lang="zh-CN" altLang="en-US" b="1" dirty="0" smtClean="0"/>
              <a:t>系列产品，下半年会推出</a:t>
            </a:r>
            <a:r>
              <a:rPr lang="en-US" altLang="zh-CN" b="1" dirty="0" smtClean="0"/>
              <a:t>G-V</a:t>
            </a:r>
            <a:r>
              <a:rPr lang="zh-CN" altLang="en-US" b="1" dirty="0" smtClean="0"/>
              <a:t>系列产品。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2020</a:t>
            </a:r>
            <a:r>
              <a:rPr lang="zh-CN" altLang="en-US" b="1" dirty="0" smtClean="0"/>
              <a:t>年能够推出</a:t>
            </a:r>
            <a:r>
              <a:rPr lang="en-US" altLang="zh-CN" b="1" dirty="0" smtClean="0"/>
              <a:t>G-B</a:t>
            </a:r>
            <a:r>
              <a:rPr lang="zh-CN" altLang="en-US" b="1" dirty="0" smtClean="0"/>
              <a:t>系列产品和</a:t>
            </a:r>
            <a:r>
              <a:rPr lang="en-US" altLang="zh-CN" b="1" dirty="0" smtClean="0"/>
              <a:t>G-MR</a:t>
            </a:r>
            <a:r>
              <a:rPr lang="zh-CN" altLang="en-US" b="1" dirty="0" smtClean="0"/>
              <a:t>系列产品。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2021</a:t>
            </a:r>
            <a:r>
              <a:rPr lang="zh-CN" altLang="en-US" b="1" dirty="0" smtClean="0"/>
              <a:t>年以后推出</a:t>
            </a:r>
            <a:r>
              <a:rPr lang="en-US" altLang="zh-CN" b="1" dirty="0" smtClean="0"/>
              <a:t>G-WR</a:t>
            </a:r>
            <a:r>
              <a:rPr lang="zh-CN" altLang="en-US" b="1" dirty="0" smtClean="0"/>
              <a:t>和</a:t>
            </a:r>
            <a:r>
              <a:rPr lang="en-US" altLang="zh-CN" b="1" dirty="0" smtClean="0"/>
              <a:t>G-MWR</a:t>
            </a:r>
            <a:r>
              <a:rPr lang="zh-CN" altLang="en-US" b="1" dirty="0" smtClean="0"/>
              <a:t>系列产品。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endParaRPr lang="en-US" altLang="zh-CN" b="1" dirty="0"/>
          </a:p>
          <a:p>
            <a:pPr>
              <a:lnSpc>
                <a:spcPts val="2400"/>
              </a:lnSpc>
            </a:pPr>
            <a:r>
              <a:rPr lang="zh-CN" altLang="en-US" b="1" dirty="0" smtClean="0"/>
              <a:t>开发思路是：首先开发市场占有率高，量最大的产品，打好基础，逐渐走向高端，避免空中楼阁。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3596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LOGO上下结构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50" y="224790"/>
            <a:ext cx="1207770" cy="521970"/>
          </a:xfrm>
          <a:prstGeom prst="rect">
            <a:avLst/>
          </a:prstGeom>
        </p:spPr>
      </p:pic>
      <p:cxnSp>
        <p:nvCxnSpPr>
          <p:cNvPr id="5" name="直接连接符 4"/>
          <p:cNvCxnSpPr/>
          <p:nvPr/>
        </p:nvCxnSpPr>
        <p:spPr>
          <a:xfrm>
            <a:off x="521335" y="826135"/>
            <a:ext cx="1126934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21590" y="6460490"/>
            <a:ext cx="12177395" cy="39624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  <a:cs typeface="微软雅黑" panose="020B0503020204020204" pitchFamily="34" charset="-122"/>
            </a:endParaRPr>
          </a:p>
        </p:txBody>
      </p:sp>
      <p:sp>
        <p:nvSpPr>
          <p:cNvPr id="37910" name="矩形 4"/>
          <p:cNvSpPr/>
          <p:nvPr/>
        </p:nvSpPr>
        <p:spPr>
          <a:xfrm>
            <a:off x="8755380" y="6478905"/>
            <a:ext cx="3143250" cy="3067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高端智能装备整体解决方案服务商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2450" y="938074"/>
            <a:ext cx="112382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zh-CN" b="1" dirty="0" smtClean="0"/>
              <a:t>2</a:t>
            </a:r>
            <a:r>
              <a:rPr lang="zh-CN" altLang="en-US" b="1" dirty="0" smtClean="0"/>
              <a:t>、</a:t>
            </a:r>
            <a:r>
              <a:rPr lang="en-US" altLang="zh-CN" b="1" dirty="0" smtClean="0"/>
              <a:t>G-R</a:t>
            </a:r>
            <a:r>
              <a:rPr lang="zh-CN" altLang="en-US" b="1" dirty="0" smtClean="0"/>
              <a:t>系列结构特点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1</a:t>
            </a:r>
            <a:r>
              <a:rPr lang="zh-CN" altLang="en-US" b="1" dirty="0" smtClean="0"/>
              <a:t>）规划了</a:t>
            </a:r>
            <a:r>
              <a:rPr lang="en-US" altLang="zh-CN" b="1" dirty="0" smtClean="0"/>
              <a:t>24</a:t>
            </a:r>
            <a:r>
              <a:rPr lang="zh-CN" altLang="en-US" b="1" dirty="0" smtClean="0"/>
              <a:t>款产品，工作台长度从</a:t>
            </a:r>
            <a:r>
              <a:rPr lang="en-US" altLang="zh-CN" b="1" dirty="0" smtClean="0"/>
              <a:t>2000</a:t>
            </a:r>
            <a:r>
              <a:rPr lang="zh-CN" altLang="en-US" b="1" dirty="0" smtClean="0"/>
              <a:t>到</a:t>
            </a:r>
            <a:r>
              <a:rPr lang="en-US" altLang="zh-CN" b="1" dirty="0" smtClean="0"/>
              <a:t>8000</a:t>
            </a:r>
            <a:r>
              <a:rPr lang="zh-CN" altLang="en-US" b="1" dirty="0" smtClean="0"/>
              <a:t>，宽度从</a:t>
            </a:r>
            <a:r>
              <a:rPr lang="en-US" altLang="zh-CN" b="1" dirty="0" smtClean="0"/>
              <a:t>1200</a:t>
            </a:r>
            <a:r>
              <a:rPr lang="zh-CN" altLang="en-US" b="1" dirty="0" smtClean="0"/>
              <a:t>到</a:t>
            </a:r>
            <a:r>
              <a:rPr lang="en-US" altLang="zh-CN" b="1" dirty="0" smtClean="0"/>
              <a:t>3000</a:t>
            </a:r>
            <a:r>
              <a:rPr lang="zh-CN" altLang="en-US" b="1" dirty="0" smtClean="0"/>
              <a:t>，门宽从</a:t>
            </a:r>
            <a:r>
              <a:rPr lang="en-US" altLang="zh-CN" b="1" dirty="0" smtClean="0"/>
              <a:t>1500</a:t>
            </a:r>
            <a:r>
              <a:rPr lang="zh-CN" altLang="en-US" b="1" dirty="0" smtClean="0"/>
              <a:t>到</a:t>
            </a:r>
            <a:r>
              <a:rPr lang="en-US" altLang="zh-CN" b="1" dirty="0" smtClean="0"/>
              <a:t>3800</a:t>
            </a:r>
            <a:r>
              <a:rPr lang="zh-CN" altLang="en-US" b="1" dirty="0" smtClean="0"/>
              <a:t>，满足通用零件加工，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 </a:t>
            </a:r>
            <a:r>
              <a:rPr lang="zh-CN" altLang="en-US" b="1" dirty="0" smtClean="0"/>
              <a:t>参数见样本，新样本在三月印出。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2</a:t>
            </a:r>
            <a:r>
              <a:rPr lang="zh-CN" altLang="en-US" b="1" dirty="0" smtClean="0"/>
              <a:t>）这个系列产品主要用于零件加工，兼顾模具加工，加工黑色和有色金属，不能用于加工时出现大量粉尘的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</a:t>
            </a:r>
            <a:r>
              <a:rPr lang="zh-CN" altLang="en-US" b="1" dirty="0" smtClean="0"/>
              <a:t>非金属材料加工。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 </a:t>
            </a:r>
            <a:r>
              <a:rPr lang="zh-CN" altLang="en-US" b="1" dirty="0" smtClean="0"/>
              <a:t>说明：目前主轴标注是</a:t>
            </a:r>
            <a:r>
              <a:rPr lang="en-US" altLang="zh-CN" b="1" dirty="0" smtClean="0"/>
              <a:t>6000r/min</a:t>
            </a:r>
            <a:r>
              <a:rPr lang="zh-CN" altLang="en-US" b="1" dirty="0" smtClean="0"/>
              <a:t>，长期工作，不能超过</a:t>
            </a:r>
            <a:r>
              <a:rPr lang="en-US" altLang="zh-CN" b="1" dirty="0" smtClean="0"/>
              <a:t>5000r/min</a:t>
            </a:r>
            <a:r>
              <a:rPr lang="zh-CN" altLang="en-US" b="1" dirty="0" smtClean="0"/>
              <a:t>，</a:t>
            </a:r>
            <a:r>
              <a:rPr lang="en-US" altLang="zh-CN" b="1" dirty="0" smtClean="0"/>
              <a:t>6000r/min</a:t>
            </a:r>
            <a:r>
              <a:rPr lang="zh-CN" altLang="en-US" b="1" dirty="0" smtClean="0"/>
              <a:t>仅适合短时间工作。</a:t>
            </a:r>
            <a:endParaRPr lang="en-US" altLang="zh-CN" b="1" dirty="0" smtClean="0"/>
          </a:p>
        </p:txBody>
      </p:sp>
      <p:sp>
        <p:nvSpPr>
          <p:cNvPr id="10" name="矩形 6"/>
          <p:cNvSpPr>
            <a:spLocks noChangeArrowheads="1"/>
          </p:cNvSpPr>
          <p:nvPr/>
        </p:nvSpPr>
        <p:spPr bwMode="auto">
          <a:xfrm>
            <a:off x="9466118" y="314087"/>
            <a:ext cx="243251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台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群龙门特点介绍</a:t>
            </a:r>
            <a:endParaRPr lang="en-US" altLang="zh-CN" sz="20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2916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LOGO上下结构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50" y="224790"/>
            <a:ext cx="1207770" cy="521970"/>
          </a:xfrm>
          <a:prstGeom prst="rect">
            <a:avLst/>
          </a:prstGeom>
        </p:spPr>
      </p:pic>
      <p:cxnSp>
        <p:nvCxnSpPr>
          <p:cNvPr id="5" name="直接连接符 4"/>
          <p:cNvCxnSpPr/>
          <p:nvPr/>
        </p:nvCxnSpPr>
        <p:spPr>
          <a:xfrm>
            <a:off x="521335" y="826135"/>
            <a:ext cx="1126934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21590" y="6460490"/>
            <a:ext cx="12177395" cy="39624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  <a:cs typeface="微软雅黑" panose="020B0503020204020204" pitchFamily="34" charset="-122"/>
            </a:endParaRPr>
          </a:p>
        </p:txBody>
      </p:sp>
      <p:sp>
        <p:nvSpPr>
          <p:cNvPr id="37910" name="矩形 4"/>
          <p:cNvSpPr/>
          <p:nvPr/>
        </p:nvSpPr>
        <p:spPr>
          <a:xfrm>
            <a:off x="8755380" y="6478905"/>
            <a:ext cx="3143250" cy="3067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高端智能装备整体解决方案服务商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3458" y="826135"/>
            <a:ext cx="712643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zh-CN" b="1" dirty="0"/>
              <a:t>3</a:t>
            </a:r>
            <a:r>
              <a:rPr lang="zh-CN" altLang="en-US" b="1" dirty="0" smtClean="0"/>
              <a:t>）床身工作台部分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zh-CN" altLang="en-US" b="1" dirty="0" smtClean="0"/>
              <a:t>      导轨：采用</a:t>
            </a:r>
            <a:r>
              <a:rPr lang="en-US" altLang="zh-CN" b="1" dirty="0" smtClean="0"/>
              <a:t>55</a:t>
            </a:r>
            <a:r>
              <a:rPr lang="zh-CN" altLang="en-US" b="1" dirty="0" smtClean="0"/>
              <a:t>系列滚柱直线导轨，</a:t>
            </a:r>
            <a:r>
              <a:rPr lang="en-US" altLang="zh-CN" b="1" dirty="0" smtClean="0">
                <a:solidFill>
                  <a:srgbClr val="FF0000"/>
                </a:solidFill>
              </a:rPr>
              <a:t>R1</a:t>
            </a:r>
            <a:r>
              <a:rPr lang="zh-CN" altLang="en-US" b="1" dirty="0" smtClean="0">
                <a:solidFill>
                  <a:srgbClr val="FF0000"/>
                </a:solidFill>
              </a:rPr>
              <a:t>和</a:t>
            </a:r>
            <a:r>
              <a:rPr lang="en-US" altLang="zh-CN" b="1" dirty="0" smtClean="0">
                <a:solidFill>
                  <a:srgbClr val="FF0000"/>
                </a:solidFill>
              </a:rPr>
              <a:t>R2</a:t>
            </a:r>
            <a:r>
              <a:rPr lang="zh-CN" altLang="en-US" b="1" dirty="0" smtClean="0">
                <a:solidFill>
                  <a:srgbClr val="FF0000"/>
                </a:solidFill>
              </a:rPr>
              <a:t>系列为两根直线导 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lnSpc>
                <a:spcPts val="2400"/>
              </a:lnSpc>
            </a:pPr>
            <a:r>
              <a:rPr lang="en-US" altLang="zh-CN" b="1" dirty="0">
                <a:solidFill>
                  <a:srgbClr val="FF0000"/>
                </a:solidFill>
              </a:rPr>
              <a:t> </a:t>
            </a:r>
            <a:r>
              <a:rPr lang="en-US" altLang="zh-CN" b="1" dirty="0" smtClean="0">
                <a:solidFill>
                  <a:srgbClr val="FF0000"/>
                </a:solidFill>
              </a:rPr>
              <a:t>     </a:t>
            </a:r>
            <a:r>
              <a:rPr lang="zh-CN" altLang="en-US" b="1" dirty="0" smtClean="0">
                <a:solidFill>
                  <a:srgbClr val="FF0000"/>
                </a:solidFill>
              </a:rPr>
              <a:t>轨，</a:t>
            </a:r>
            <a:r>
              <a:rPr lang="en-US" altLang="zh-CN" b="1" dirty="0" smtClean="0">
                <a:solidFill>
                  <a:srgbClr val="FF0000"/>
                </a:solidFill>
              </a:rPr>
              <a:t>R3</a:t>
            </a:r>
            <a:r>
              <a:rPr lang="zh-CN" altLang="en-US" b="1" dirty="0" smtClean="0">
                <a:solidFill>
                  <a:srgbClr val="FF0000"/>
                </a:solidFill>
              </a:rPr>
              <a:t>系列为三根直线导轨</a:t>
            </a:r>
            <a:r>
              <a:rPr lang="zh-CN" altLang="en-US" b="1" dirty="0" smtClean="0"/>
              <a:t>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zh-CN" altLang="en-US" b="1" dirty="0" smtClean="0"/>
              <a:t>      驱动：采用滚珠丝杠驱动，行程</a:t>
            </a:r>
            <a:r>
              <a:rPr lang="en-US" altLang="zh-CN" b="1" dirty="0" smtClean="0"/>
              <a:t>2000</a:t>
            </a:r>
            <a:r>
              <a:rPr lang="zh-CN" altLang="en-US" b="1" dirty="0" smtClean="0"/>
              <a:t>和</a:t>
            </a:r>
            <a:r>
              <a:rPr lang="en-US" altLang="zh-CN" b="1" dirty="0" smtClean="0"/>
              <a:t>3000</a:t>
            </a:r>
            <a:r>
              <a:rPr lang="zh-CN" altLang="en-US" b="1" dirty="0" smtClean="0"/>
              <a:t>采用齿形同步带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 </a:t>
            </a:r>
            <a:r>
              <a:rPr lang="zh-CN" altLang="en-US" b="1" dirty="0" smtClean="0"/>
              <a:t>传动，行程</a:t>
            </a:r>
            <a:r>
              <a:rPr lang="en-US" altLang="zh-CN" b="1" dirty="0" smtClean="0">
                <a:solidFill>
                  <a:srgbClr val="FF0000"/>
                </a:solidFill>
              </a:rPr>
              <a:t>4000</a:t>
            </a:r>
            <a:r>
              <a:rPr lang="zh-CN" altLang="en-US" b="1" dirty="0" smtClean="0"/>
              <a:t>以上采用德国</a:t>
            </a:r>
            <a:r>
              <a:rPr lang="zh-CN" altLang="en-US" b="1" dirty="0"/>
              <a:t>进口</a:t>
            </a:r>
            <a:r>
              <a:rPr lang="zh-CN" altLang="en-US" b="1" dirty="0" smtClean="0"/>
              <a:t>减速箱传动，并且增加了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 </a:t>
            </a:r>
            <a:r>
              <a:rPr lang="zh-CN" altLang="en-US" b="1" dirty="0" smtClean="0"/>
              <a:t>丝杠辅助支撑结构，解决弯曲问题。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4</a:t>
            </a:r>
            <a:r>
              <a:rPr lang="zh-CN" altLang="en-US" b="1" dirty="0" smtClean="0"/>
              <a:t>）横梁部分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zh-CN" altLang="en-US" b="1" dirty="0" smtClean="0"/>
              <a:t>      导轨：</a:t>
            </a:r>
            <a:r>
              <a:rPr lang="en-US" altLang="zh-CN" b="1" dirty="0" smtClean="0"/>
              <a:t>R1</a:t>
            </a:r>
            <a:r>
              <a:rPr lang="zh-CN" altLang="en-US" b="1" dirty="0" smtClean="0"/>
              <a:t>和</a:t>
            </a:r>
            <a:r>
              <a:rPr lang="en-US" altLang="zh-CN" b="1" dirty="0" smtClean="0"/>
              <a:t>R2</a:t>
            </a:r>
            <a:r>
              <a:rPr lang="zh-CN" altLang="en-US" b="1" dirty="0" smtClean="0"/>
              <a:t>采用</a:t>
            </a:r>
            <a:r>
              <a:rPr lang="en-US" altLang="zh-CN" b="1" dirty="0" smtClean="0">
                <a:solidFill>
                  <a:srgbClr val="FF0000"/>
                </a:solidFill>
              </a:rPr>
              <a:t>55</a:t>
            </a:r>
            <a:r>
              <a:rPr lang="zh-CN" altLang="en-US" b="1" dirty="0" smtClean="0"/>
              <a:t>系列滚柱直线导轨，</a:t>
            </a:r>
            <a:r>
              <a:rPr lang="en-US" altLang="zh-CN" b="1" dirty="0" smtClean="0"/>
              <a:t>R3</a:t>
            </a:r>
            <a:r>
              <a:rPr lang="zh-CN" altLang="en-US" b="1" dirty="0" smtClean="0"/>
              <a:t>系列采用</a:t>
            </a:r>
            <a:r>
              <a:rPr lang="en-US" altLang="zh-CN" b="1" dirty="0" smtClean="0">
                <a:solidFill>
                  <a:srgbClr val="FF0000"/>
                </a:solidFill>
              </a:rPr>
              <a:t>65</a:t>
            </a:r>
            <a:r>
              <a:rPr lang="zh-CN" altLang="en-US" b="1" dirty="0" smtClean="0"/>
              <a:t>系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 </a:t>
            </a:r>
            <a:r>
              <a:rPr lang="zh-CN" altLang="en-US" b="1" dirty="0" smtClean="0"/>
              <a:t>列滚柱直线导轨，并且导轨采用顶面和侧面组合结构，跨度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 </a:t>
            </a:r>
            <a:r>
              <a:rPr lang="zh-CN" altLang="en-US" b="1" dirty="0" smtClean="0"/>
              <a:t>大，刚性好。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zh-CN" altLang="en-US" b="1" dirty="0" smtClean="0"/>
              <a:t>      驱动：行程小于</a:t>
            </a:r>
            <a:r>
              <a:rPr lang="en-US" altLang="zh-CN" b="1" dirty="0" smtClean="0"/>
              <a:t>3800</a:t>
            </a:r>
            <a:r>
              <a:rPr lang="zh-CN" altLang="en-US" b="1" dirty="0" smtClean="0"/>
              <a:t>的采用齿形同步带传动，行程大于</a:t>
            </a:r>
            <a:r>
              <a:rPr lang="en-US" altLang="zh-CN" b="1" dirty="0" smtClean="0"/>
              <a:t>3800</a:t>
            </a:r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 </a:t>
            </a:r>
            <a:r>
              <a:rPr lang="zh-CN" altLang="en-US" b="1" dirty="0" smtClean="0"/>
              <a:t>的采用德国进口减速箱传动。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5</a:t>
            </a:r>
            <a:r>
              <a:rPr lang="zh-CN" altLang="en-US" b="1" dirty="0" smtClean="0"/>
              <a:t>）滑枕部分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zh-CN" altLang="en-US" b="1" dirty="0" smtClean="0"/>
              <a:t>      导轨</a:t>
            </a:r>
            <a:r>
              <a:rPr lang="zh-CN" altLang="en-US" b="1" dirty="0"/>
              <a:t>：全包容方滑</a:t>
            </a:r>
            <a:r>
              <a:rPr lang="zh-CN" altLang="en-US" b="1" dirty="0" smtClean="0"/>
              <a:t>枕，</a:t>
            </a:r>
            <a:r>
              <a:rPr lang="zh-CN" altLang="en-US" b="1" dirty="0" smtClean="0">
                <a:solidFill>
                  <a:srgbClr val="FF0000"/>
                </a:solidFill>
              </a:rPr>
              <a:t>吸震能力强，刚性好</a:t>
            </a:r>
            <a:r>
              <a:rPr lang="zh-CN" altLang="en-US" b="1" dirty="0" smtClean="0"/>
              <a:t>，远优于</a:t>
            </a:r>
            <a:r>
              <a:rPr lang="en-US" altLang="zh-CN" b="1" dirty="0" smtClean="0"/>
              <a:t>T</a:t>
            </a:r>
            <a:r>
              <a:rPr lang="zh-CN" altLang="en-US" b="1" dirty="0" smtClean="0"/>
              <a:t>形滑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 </a:t>
            </a:r>
            <a:r>
              <a:rPr lang="zh-CN" altLang="en-US" b="1" dirty="0" smtClean="0"/>
              <a:t>枕和直线导轨结构。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zh-CN" altLang="en-US" b="1" dirty="0" smtClean="0"/>
              <a:t>      驱动：</a:t>
            </a:r>
            <a:r>
              <a:rPr lang="en-US" altLang="zh-CN" b="1" dirty="0" smtClean="0"/>
              <a:t>R1</a:t>
            </a:r>
            <a:r>
              <a:rPr lang="zh-CN" altLang="en-US" b="1" dirty="0" smtClean="0"/>
              <a:t>采用</a:t>
            </a:r>
            <a:r>
              <a:rPr lang="zh-CN" altLang="en-US" b="1" dirty="0" smtClean="0">
                <a:solidFill>
                  <a:srgbClr val="FF0000"/>
                </a:solidFill>
              </a:rPr>
              <a:t>氮气平衡</a:t>
            </a:r>
            <a:r>
              <a:rPr lang="zh-CN" altLang="en-US" b="1" dirty="0" smtClean="0"/>
              <a:t>和滚柱丝杠单驱，</a:t>
            </a:r>
            <a:r>
              <a:rPr lang="en-US" altLang="zh-CN" b="1" dirty="0" smtClean="0"/>
              <a:t>R2</a:t>
            </a:r>
            <a:r>
              <a:rPr lang="zh-CN" altLang="en-US" b="1" dirty="0" smtClean="0"/>
              <a:t>和</a:t>
            </a:r>
            <a:r>
              <a:rPr lang="en-US" altLang="zh-CN" b="1" dirty="0" smtClean="0"/>
              <a:t>R3</a:t>
            </a:r>
            <a:r>
              <a:rPr lang="zh-CN" altLang="en-US" b="1" dirty="0" smtClean="0"/>
              <a:t>采用</a:t>
            </a:r>
            <a:r>
              <a:rPr lang="zh-CN" altLang="en-US" b="1" dirty="0" smtClean="0">
                <a:solidFill>
                  <a:srgbClr val="FF0000"/>
                </a:solidFill>
              </a:rPr>
              <a:t>双驱结构</a:t>
            </a:r>
            <a:r>
              <a:rPr lang="zh-CN" altLang="en-US" b="1" dirty="0" smtClean="0"/>
              <a:t>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zh-CN" altLang="en-US" b="1" dirty="0" smtClean="0"/>
              <a:t>      主轴：主传动采用德国</a:t>
            </a:r>
            <a:r>
              <a:rPr lang="en-US" altLang="zh-CN" b="1" dirty="0" smtClean="0"/>
              <a:t>MAYR</a:t>
            </a:r>
            <a:r>
              <a:rPr lang="zh-CN" altLang="en-US" b="1" dirty="0" smtClean="0"/>
              <a:t>传动轴，进口齿轮变速箱，解决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 </a:t>
            </a:r>
            <a:r>
              <a:rPr lang="zh-CN" altLang="en-US" b="1" dirty="0" smtClean="0"/>
              <a:t>中心出水问题。</a:t>
            </a:r>
            <a:endParaRPr lang="en-US" altLang="zh-CN" b="1" dirty="0" smtClean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0106" y="938074"/>
            <a:ext cx="4560574" cy="2903715"/>
          </a:xfrm>
          <a:prstGeom prst="rect">
            <a:avLst/>
          </a:prstGeom>
        </p:spPr>
      </p:pic>
      <p:sp>
        <p:nvSpPr>
          <p:cNvPr id="10" name="矩形 6"/>
          <p:cNvSpPr>
            <a:spLocks noChangeArrowheads="1"/>
          </p:cNvSpPr>
          <p:nvPr/>
        </p:nvSpPr>
        <p:spPr bwMode="auto">
          <a:xfrm>
            <a:off x="9466118" y="314087"/>
            <a:ext cx="243251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台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群龙门特点介绍</a:t>
            </a:r>
            <a:endParaRPr lang="en-US" altLang="zh-CN" sz="20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580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LOGO上下结构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50" y="224790"/>
            <a:ext cx="1207770" cy="521970"/>
          </a:xfrm>
          <a:prstGeom prst="rect">
            <a:avLst/>
          </a:prstGeom>
        </p:spPr>
      </p:pic>
      <p:cxnSp>
        <p:nvCxnSpPr>
          <p:cNvPr id="5" name="直接连接符 4"/>
          <p:cNvCxnSpPr/>
          <p:nvPr/>
        </p:nvCxnSpPr>
        <p:spPr>
          <a:xfrm>
            <a:off x="521335" y="826135"/>
            <a:ext cx="1126934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21590" y="6460490"/>
            <a:ext cx="12177395" cy="39624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  <a:cs typeface="微软雅黑" panose="020B0503020204020204" pitchFamily="34" charset="-122"/>
            </a:endParaRPr>
          </a:p>
        </p:txBody>
      </p:sp>
      <p:sp>
        <p:nvSpPr>
          <p:cNvPr id="37910" name="矩形 4"/>
          <p:cNvSpPr/>
          <p:nvPr/>
        </p:nvSpPr>
        <p:spPr>
          <a:xfrm>
            <a:off x="8755380" y="6478905"/>
            <a:ext cx="3143250" cy="3067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高端智能装备整体解决方案服务商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7355" y="938074"/>
            <a:ext cx="676275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zh-CN" b="1" dirty="0"/>
              <a:t>6</a:t>
            </a:r>
            <a:r>
              <a:rPr lang="zh-CN" altLang="en-US" b="1" dirty="0" smtClean="0"/>
              <a:t>）防护部分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      R1</a:t>
            </a:r>
            <a:r>
              <a:rPr lang="zh-CN" altLang="en-US" b="1" dirty="0" smtClean="0"/>
              <a:t>系列标配全防护（不封顶）；</a:t>
            </a:r>
            <a:r>
              <a:rPr lang="en-US" altLang="zh-CN" b="1" dirty="0" smtClean="0"/>
              <a:t>R2</a:t>
            </a:r>
            <a:r>
              <a:rPr lang="zh-CN" altLang="en-US" b="1" dirty="0" smtClean="0"/>
              <a:t>系列标配工作区防护，选配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</a:t>
            </a:r>
            <a:r>
              <a:rPr lang="zh-CN" altLang="en-US" b="1" dirty="0" smtClean="0"/>
              <a:t>全防护（不封顶）；</a:t>
            </a:r>
            <a:r>
              <a:rPr lang="en-US" altLang="zh-CN" b="1" dirty="0" smtClean="0"/>
              <a:t>R3</a:t>
            </a:r>
            <a:r>
              <a:rPr lang="zh-CN" altLang="en-US" b="1" dirty="0" smtClean="0"/>
              <a:t>系列标配工作区防护，没有全防护。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7</a:t>
            </a:r>
            <a:r>
              <a:rPr lang="zh-CN" altLang="en-US" b="1" dirty="0" smtClean="0"/>
              <a:t>）横梁护栏部分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       R1</a:t>
            </a:r>
            <a:r>
              <a:rPr lang="zh-CN" altLang="en-US" b="1" dirty="0" smtClean="0"/>
              <a:t>系列没有横梁护栏，</a:t>
            </a:r>
            <a:r>
              <a:rPr lang="en-US" altLang="zh-CN" b="1" dirty="0" smtClean="0"/>
              <a:t>R2</a:t>
            </a:r>
            <a:r>
              <a:rPr lang="zh-CN" altLang="en-US" b="1" dirty="0" smtClean="0"/>
              <a:t>和</a:t>
            </a:r>
            <a:r>
              <a:rPr lang="en-US" altLang="zh-CN" b="1" dirty="0" smtClean="0"/>
              <a:t>R3</a:t>
            </a:r>
            <a:r>
              <a:rPr lang="zh-CN" altLang="en-US" b="1" dirty="0" smtClean="0"/>
              <a:t>系列标配横梁护栏。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8</a:t>
            </a:r>
            <a:r>
              <a:rPr lang="zh-CN" altLang="en-US" b="1" dirty="0" smtClean="0"/>
              <a:t>）数控系统部分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zh-CN" altLang="en-US" b="1" dirty="0" smtClean="0"/>
              <a:t>      标配</a:t>
            </a:r>
            <a:r>
              <a:rPr lang="en-US" altLang="zh-CN" b="1" dirty="0" smtClean="0"/>
              <a:t>FANUC</a:t>
            </a:r>
            <a:r>
              <a:rPr lang="zh-CN" altLang="en-US" b="1" dirty="0" smtClean="0"/>
              <a:t>数控系统，选配西门子系统，不推三菱系统。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      FANUC</a:t>
            </a:r>
            <a:r>
              <a:rPr lang="zh-CN" altLang="en-US" b="1" dirty="0" smtClean="0"/>
              <a:t>系统也有</a:t>
            </a:r>
            <a:r>
              <a:rPr lang="en-US" altLang="zh-CN" b="1" dirty="0" smtClean="0"/>
              <a:t>1</a:t>
            </a:r>
            <a:r>
              <a:rPr lang="zh-CN" altLang="en-US" b="1" dirty="0" smtClean="0"/>
              <a:t>包、</a:t>
            </a:r>
            <a:r>
              <a:rPr lang="en-US" altLang="zh-CN" b="1" dirty="0" smtClean="0"/>
              <a:t>3</a:t>
            </a:r>
            <a:r>
              <a:rPr lang="zh-CN" altLang="en-US" b="1" dirty="0" smtClean="0"/>
              <a:t>包、</a:t>
            </a:r>
            <a:r>
              <a:rPr lang="en-US" altLang="zh-CN" b="1" dirty="0" smtClean="0"/>
              <a:t>5</a:t>
            </a:r>
            <a:r>
              <a:rPr lang="zh-CN" altLang="en-US" b="1" dirty="0" smtClean="0"/>
              <a:t>包、</a:t>
            </a:r>
            <a:r>
              <a:rPr lang="en-US" altLang="zh-CN" b="1" dirty="0" smtClean="0"/>
              <a:t>31I</a:t>
            </a:r>
            <a:r>
              <a:rPr lang="zh-CN" altLang="en-US" b="1" dirty="0" smtClean="0"/>
              <a:t>可供选择。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a).5</a:t>
            </a:r>
            <a:r>
              <a:rPr lang="zh-CN" altLang="en-US" b="1" dirty="0" smtClean="0"/>
              <a:t>包价格最便宜，配的是</a:t>
            </a:r>
            <a:r>
              <a:rPr lang="en-US" altLang="zh-CN" b="1" dirty="0" smtClean="0"/>
              <a:t>β</a:t>
            </a:r>
            <a:r>
              <a:rPr lang="zh-CN" altLang="en-US" b="1" dirty="0" smtClean="0"/>
              <a:t>电机，仅能用于零件加工，不能用于 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</a:t>
            </a:r>
            <a:r>
              <a:rPr lang="zh-CN" altLang="en-US" b="1" dirty="0" smtClean="0"/>
              <a:t>模具加工，没有大电机，不能用于大龙门；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b).3</a:t>
            </a:r>
            <a:r>
              <a:rPr lang="zh-CN" altLang="en-US" b="1" dirty="0" smtClean="0"/>
              <a:t>包是新推出的系统，可以</a:t>
            </a:r>
            <a:r>
              <a:rPr lang="en-US" altLang="zh-CN" b="1" dirty="0" smtClean="0"/>
              <a:t>α</a:t>
            </a:r>
            <a:r>
              <a:rPr lang="zh-CN" altLang="en-US" b="1" dirty="0" smtClean="0"/>
              <a:t>电机和</a:t>
            </a:r>
            <a:r>
              <a:rPr lang="en-US" altLang="zh-CN" b="1" dirty="0"/>
              <a:t>β</a:t>
            </a:r>
            <a:r>
              <a:rPr lang="zh-CN" altLang="en-US" b="1" dirty="0" smtClean="0"/>
              <a:t>电机混搭，仅能进行简单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</a:t>
            </a:r>
            <a:r>
              <a:rPr lang="zh-CN" altLang="en-US" b="1" dirty="0" smtClean="0"/>
              <a:t>模具加工，主要是零件加工；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c).1</a:t>
            </a:r>
            <a:r>
              <a:rPr lang="zh-CN" altLang="en-US" b="1" dirty="0" smtClean="0"/>
              <a:t>包用的最广，既能适合零件加工，又能适合模具加工；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d).31I</a:t>
            </a:r>
            <a:r>
              <a:rPr lang="zh-CN" altLang="en-US" b="1" dirty="0" smtClean="0"/>
              <a:t>属于高档产品，成本高，主要军工等国企单位。</a:t>
            </a:r>
            <a:endParaRPr lang="en-US" altLang="zh-CN" b="1" dirty="0" smtClean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0106" y="938074"/>
            <a:ext cx="4560574" cy="2903715"/>
          </a:xfrm>
          <a:prstGeom prst="rect">
            <a:avLst/>
          </a:prstGeom>
        </p:spPr>
      </p:pic>
      <p:sp>
        <p:nvSpPr>
          <p:cNvPr id="10" name="矩形 6"/>
          <p:cNvSpPr>
            <a:spLocks noChangeArrowheads="1"/>
          </p:cNvSpPr>
          <p:nvPr/>
        </p:nvSpPr>
        <p:spPr bwMode="auto">
          <a:xfrm>
            <a:off x="9466118" y="314087"/>
            <a:ext cx="243251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台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群龙门特点介绍</a:t>
            </a:r>
            <a:endParaRPr lang="en-US" altLang="zh-CN" sz="20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94893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LOGO上下结构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50" y="224790"/>
            <a:ext cx="1207770" cy="521970"/>
          </a:xfrm>
          <a:prstGeom prst="rect">
            <a:avLst/>
          </a:prstGeom>
        </p:spPr>
      </p:pic>
      <p:cxnSp>
        <p:nvCxnSpPr>
          <p:cNvPr id="5" name="直接连接符 4"/>
          <p:cNvCxnSpPr/>
          <p:nvPr/>
        </p:nvCxnSpPr>
        <p:spPr>
          <a:xfrm>
            <a:off x="521335" y="826135"/>
            <a:ext cx="1126934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21590" y="6460490"/>
            <a:ext cx="12177395" cy="39624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  <a:cs typeface="微软雅黑" panose="020B0503020204020204" pitchFamily="34" charset="-122"/>
            </a:endParaRPr>
          </a:p>
        </p:txBody>
      </p:sp>
      <p:sp>
        <p:nvSpPr>
          <p:cNvPr id="37910" name="矩形 4"/>
          <p:cNvSpPr/>
          <p:nvPr/>
        </p:nvSpPr>
        <p:spPr>
          <a:xfrm>
            <a:off x="8755380" y="6478905"/>
            <a:ext cx="3143250" cy="3067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高端智能装备整体解决方案服务商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7355" y="938074"/>
            <a:ext cx="5439601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zh-CN" b="1" dirty="0" smtClean="0"/>
              <a:t>9</a:t>
            </a:r>
            <a:r>
              <a:rPr lang="zh-CN" altLang="en-US" b="1" dirty="0" smtClean="0"/>
              <a:t>）附件头部分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zh-CN" altLang="en-US" b="1" dirty="0" smtClean="0"/>
              <a:t>目前所有附件头都是作为选配，用户根据需求选择，常用以下四类：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a).</a:t>
            </a:r>
            <a:r>
              <a:rPr lang="zh-CN" altLang="en-US" b="1" dirty="0" smtClean="0"/>
              <a:t>直角头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</a:t>
            </a:r>
            <a:r>
              <a:rPr lang="zh-CN" altLang="en-US" b="1" dirty="0" smtClean="0"/>
              <a:t>特点：刀柄平行工作台面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</a:t>
            </a:r>
            <a:r>
              <a:rPr lang="zh-CN" altLang="en-US" b="1" dirty="0"/>
              <a:t>三</a:t>
            </a:r>
            <a:r>
              <a:rPr lang="zh-CN" altLang="en-US" b="1" dirty="0" smtClean="0"/>
              <a:t>个动作：松拉刀、换头、旋转，都存在手动和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</a:t>
            </a:r>
            <a:r>
              <a:rPr lang="zh-CN" altLang="en-US" b="1" dirty="0" smtClean="0"/>
              <a:t>自动之分，三个动作全是自动为自动直角头，全是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</a:t>
            </a:r>
            <a:r>
              <a:rPr lang="zh-CN" altLang="en-US" b="1" dirty="0" smtClean="0"/>
              <a:t>手动为手动直角头，三个动作有一个动作是手动， 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</a:t>
            </a:r>
            <a:r>
              <a:rPr lang="zh-CN" altLang="en-US" b="1" dirty="0" smtClean="0"/>
              <a:t>都属于半自动直角头。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</a:t>
            </a:r>
            <a:r>
              <a:rPr lang="zh-CN" altLang="en-US" b="1" dirty="0" smtClean="0"/>
              <a:t>全自动直角头推荐自制，手动直角头推荐台湾功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</a:t>
            </a:r>
            <a:r>
              <a:rPr lang="zh-CN" altLang="en-US" b="1" dirty="0" smtClean="0"/>
              <a:t>阳，半自动不推荐。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b).</a:t>
            </a:r>
            <a:r>
              <a:rPr lang="zh-CN" altLang="en-US" b="1" dirty="0" smtClean="0"/>
              <a:t>直角窄铣头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 </a:t>
            </a:r>
            <a:r>
              <a:rPr lang="zh-CN" altLang="en-US" b="1" dirty="0" smtClean="0"/>
              <a:t>特点：加长的直角头，刀柄平行工作台面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 </a:t>
            </a:r>
            <a:r>
              <a:rPr lang="zh-CN" altLang="en-US" b="1" dirty="0" smtClean="0"/>
              <a:t>同样存在三个动作，但这个直角窄铣头，主要用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</a:t>
            </a:r>
            <a:r>
              <a:rPr lang="zh-CN" altLang="en-US" b="1" dirty="0" smtClean="0"/>
              <a:t>于型腔内部加工，设计的比较小巧，松拉刀基本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</a:t>
            </a:r>
            <a:r>
              <a:rPr lang="zh-CN" altLang="en-US" b="1" dirty="0" smtClean="0"/>
              <a:t>都是手动。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 </a:t>
            </a:r>
            <a:r>
              <a:rPr lang="zh-CN" altLang="en-US" b="1" dirty="0"/>
              <a:t>这</a:t>
            </a:r>
            <a:r>
              <a:rPr lang="zh-CN" altLang="en-US" b="1" dirty="0" smtClean="0"/>
              <a:t>个头推荐台湾功阳，明年能够自制。</a:t>
            </a:r>
            <a:endParaRPr lang="en-US" altLang="zh-CN" b="1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6956" y="1127869"/>
            <a:ext cx="5743575" cy="329565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2236" y="4441934"/>
            <a:ext cx="1371599" cy="1579788"/>
          </a:xfrm>
          <a:prstGeom prst="rect">
            <a:avLst/>
          </a:prstGeom>
        </p:spPr>
      </p:pic>
      <p:sp>
        <p:nvSpPr>
          <p:cNvPr id="10" name="矩形 6"/>
          <p:cNvSpPr>
            <a:spLocks noChangeArrowheads="1"/>
          </p:cNvSpPr>
          <p:nvPr/>
        </p:nvSpPr>
        <p:spPr bwMode="auto">
          <a:xfrm>
            <a:off x="9466118" y="314087"/>
            <a:ext cx="243251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台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群龙门特点介绍</a:t>
            </a:r>
            <a:endParaRPr lang="en-US" altLang="zh-CN" sz="20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3132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LOGO上下结构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50" y="224790"/>
            <a:ext cx="1207770" cy="521970"/>
          </a:xfrm>
          <a:prstGeom prst="rect">
            <a:avLst/>
          </a:prstGeom>
        </p:spPr>
      </p:pic>
      <p:cxnSp>
        <p:nvCxnSpPr>
          <p:cNvPr id="5" name="直接连接符 4"/>
          <p:cNvCxnSpPr/>
          <p:nvPr/>
        </p:nvCxnSpPr>
        <p:spPr>
          <a:xfrm>
            <a:off x="521335" y="826135"/>
            <a:ext cx="1126934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21590" y="6460490"/>
            <a:ext cx="12177395" cy="39624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  <a:cs typeface="微软雅黑" panose="020B0503020204020204" pitchFamily="34" charset="-122"/>
            </a:endParaRPr>
          </a:p>
        </p:txBody>
      </p:sp>
      <p:sp>
        <p:nvSpPr>
          <p:cNvPr id="37910" name="矩形 4"/>
          <p:cNvSpPr/>
          <p:nvPr/>
        </p:nvSpPr>
        <p:spPr>
          <a:xfrm>
            <a:off x="8755380" y="6478905"/>
            <a:ext cx="3143250" cy="3067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高端智能装备整体解决方案服务商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7355" y="938074"/>
            <a:ext cx="543960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zh-CN" b="1" dirty="0" smtClean="0"/>
              <a:t>c).</a:t>
            </a:r>
            <a:r>
              <a:rPr lang="zh-CN" altLang="en-US" b="1" dirty="0" smtClean="0"/>
              <a:t>万向头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</a:t>
            </a:r>
            <a:r>
              <a:rPr lang="zh-CN" altLang="en-US" b="1" dirty="0" smtClean="0"/>
              <a:t>特点：刀柄任意方向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    </a:t>
            </a:r>
            <a:r>
              <a:rPr lang="zh-CN" altLang="en-US" b="1" dirty="0" smtClean="0"/>
              <a:t>四个动作：松拉刀、换头、</a:t>
            </a:r>
            <a:r>
              <a:rPr lang="en-US" altLang="zh-CN" b="1" dirty="0" smtClean="0"/>
              <a:t>A</a:t>
            </a:r>
            <a:r>
              <a:rPr lang="zh-CN" altLang="en-US" b="1" dirty="0" smtClean="0"/>
              <a:t>轴旋转</a:t>
            </a:r>
            <a:r>
              <a:rPr lang="zh-CN" altLang="en-US" b="1" dirty="0"/>
              <a:t>、 </a:t>
            </a:r>
            <a:r>
              <a:rPr lang="en-US" altLang="zh-CN" b="1" dirty="0" smtClean="0"/>
              <a:t>C</a:t>
            </a:r>
            <a:r>
              <a:rPr lang="zh-CN" altLang="en-US" b="1" dirty="0" smtClean="0"/>
              <a:t>轴旋转，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</a:t>
            </a:r>
            <a:r>
              <a:rPr lang="zh-CN" altLang="en-US" b="1" dirty="0" smtClean="0"/>
              <a:t>四个动作全是自动结构复杂，目前国内包括台湾， 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</a:t>
            </a:r>
            <a:r>
              <a:rPr lang="zh-CN" altLang="en-US" b="1" dirty="0" smtClean="0"/>
              <a:t>没有做好的，进口价格昂贵。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</a:t>
            </a:r>
            <a:r>
              <a:rPr lang="zh-CN" altLang="en-US" b="1" dirty="0" smtClean="0"/>
              <a:t>万向头推荐台湾功阳手动万向头，自动头不推荐。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d).</a:t>
            </a:r>
            <a:r>
              <a:rPr lang="zh-CN" altLang="en-US" b="1" dirty="0" smtClean="0"/>
              <a:t>延伸头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</a:t>
            </a:r>
            <a:r>
              <a:rPr lang="zh-CN" altLang="en-US" b="1" dirty="0" smtClean="0"/>
              <a:t>延伸头就是将刀柄加长，刚性优于刀柄加长杆。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</a:t>
            </a:r>
            <a:r>
              <a:rPr lang="zh-CN" altLang="en-US" b="1" dirty="0" smtClean="0"/>
              <a:t>两个动作：松拉刀和换头。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zh-CN" altLang="en-US" b="1" dirty="0" smtClean="0"/>
              <a:t>     这</a:t>
            </a:r>
            <a:r>
              <a:rPr lang="zh-CN" altLang="en-US" b="1" dirty="0"/>
              <a:t>个头推荐台湾功阳，明年能够自制</a:t>
            </a:r>
            <a:r>
              <a:rPr lang="zh-CN" altLang="en-US" b="1" dirty="0" smtClean="0"/>
              <a:t>。</a:t>
            </a:r>
            <a:endParaRPr lang="en-US" altLang="zh-CN" b="1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6956" y="1127869"/>
            <a:ext cx="5743575" cy="3295650"/>
          </a:xfrm>
          <a:prstGeom prst="rect">
            <a:avLst/>
          </a:prstGeom>
        </p:spPr>
      </p:pic>
      <p:sp>
        <p:nvSpPr>
          <p:cNvPr id="10" name="矩形 6"/>
          <p:cNvSpPr>
            <a:spLocks noChangeArrowheads="1"/>
          </p:cNvSpPr>
          <p:nvPr/>
        </p:nvSpPr>
        <p:spPr bwMode="auto">
          <a:xfrm>
            <a:off x="9466118" y="314087"/>
            <a:ext cx="243251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台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群龙门特点介绍</a:t>
            </a:r>
            <a:endParaRPr lang="en-US" altLang="zh-CN" sz="20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5472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LOGO上下结构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50" y="224790"/>
            <a:ext cx="1207770" cy="521970"/>
          </a:xfrm>
          <a:prstGeom prst="rect">
            <a:avLst/>
          </a:prstGeom>
        </p:spPr>
      </p:pic>
      <p:cxnSp>
        <p:nvCxnSpPr>
          <p:cNvPr id="5" name="直接连接符 4"/>
          <p:cNvCxnSpPr/>
          <p:nvPr/>
        </p:nvCxnSpPr>
        <p:spPr>
          <a:xfrm>
            <a:off x="521335" y="826135"/>
            <a:ext cx="1126934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21590" y="6460490"/>
            <a:ext cx="12177395" cy="39624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  <a:cs typeface="微软雅黑" panose="020B0503020204020204" pitchFamily="34" charset="-122"/>
            </a:endParaRPr>
          </a:p>
        </p:txBody>
      </p:sp>
      <p:sp>
        <p:nvSpPr>
          <p:cNvPr id="37910" name="矩形 4"/>
          <p:cNvSpPr/>
          <p:nvPr/>
        </p:nvSpPr>
        <p:spPr>
          <a:xfrm>
            <a:off x="8755380" y="6478905"/>
            <a:ext cx="3143250" cy="3067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高端智能装备整体解决方案服务商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2450" y="938074"/>
            <a:ext cx="91630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zh-CN" b="1" dirty="0"/>
              <a:t>3</a:t>
            </a:r>
            <a:r>
              <a:rPr lang="zh-CN" altLang="en-US" b="1" dirty="0" smtClean="0"/>
              <a:t>、</a:t>
            </a:r>
            <a:r>
              <a:rPr lang="en-US" altLang="zh-CN" b="1" dirty="0" smtClean="0"/>
              <a:t>G-V</a:t>
            </a:r>
            <a:r>
              <a:rPr lang="zh-CN" altLang="en-US" b="1" dirty="0" smtClean="0"/>
              <a:t>系列结构特点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  G-V</a:t>
            </a:r>
            <a:r>
              <a:rPr lang="zh-CN" altLang="en-US" b="1" dirty="0" smtClean="0"/>
              <a:t>系列是在</a:t>
            </a:r>
            <a:r>
              <a:rPr lang="en-US" altLang="zh-CN" b="1" dirty="0" smtClean="0"/>
              <a:t>G-R1</a:t>
            </a:r>
            <a:r>
              <a:rPr lang="zh-CN" altLang="en-US" b="1" dirty="0" smtClean="0"/>
              <a:t>和</a:t>
            </a:r>
            <a:r>
              <a:rPr lang="en-US" altLang="zh-CN" b="1" dirty="0" smtClean="0"/>
              <a:t>R2</a:t>
            </a:r>
            <a:r>
              <a:rPr lang="zh-CN" altLang="en-US" b="1" dirty="0" smtClean="0"/>
              <a:t>系列基础上，更换主传动部分，进行扩展，主要用于模具行业 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 </a:t>
            </a:r>
            <a:r>
              <a:rPr lang="zh-CN" altLang="en-US" b="1" dirty="0" smtClean="0"/>
              <a:t>和铝合金材料高速加工。</a:t>
            </a:r>
            <a:endParaRPr lang="en-US" altLang="zh-CN" b="1" dirty="0" smtClean="0"/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1).Z</a:t>
            </a:r>
            <a:r>
              <a:rPr lang="zh-CN" altLang="en-US" b="1" dirty="0" smtClean="0"/>
              <a:t>轴采用</a:t>
            </a:r>
            <a:r>
              <a:rPr lang="zh-CN" altLang="en-US" b="1" dirty="0" smtClean="0">
                <a:solidFill>
                  <a:srgbClr val="FF0000"/>
                </a:solidFill>
              </a:rPr>
              <a:t>四根</a:t>
            </a:r>
            <a:r>
              <a:rPr lang="en-US" altLang="zh-CN" b="1" dirty="0" smtClean="0">
                <a:solidFill>
                  <a:srgbClr val="FF0000"/>
                </a:solidFill>
              </a:rPr>
              <a:t>45</a:t>
            </a:r>
            <a:r>
              <a:rPr lang="zh-CN" altLang="en-US" b="1" dirty="0" smtClean="0">
                <a:solidFill>
                  <a:srgbClr val="FF0000"/>
                </a:solidFill>
              </a:rPr>
              <a:t>系列滚柱直线导轨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lnSpc>
                <a:spcPts val="2400"/>
              </a:lnSpc>
            </a:pPr>
            <a:r>
              <a:rPr lang="en-US" altLang="zh-CN" b="1" dirty="0" smtClean="0"/>
              <a:t>2).</a:t>
            </a:r>
            <a:r>
              <a:rPr lang="zh-CN" altLang="en-US" b="1" dirty="0" smtClean="0"/>
              <a:t>电主轴</a:t>
            </a:r>
            <a:endParaRPr lang="en-US" altLang="zh-CN" b="1" dirty="0" smtClean="0"/>
          </a:p>
        </p:txBody>
      </p:sp>
      <p:pic>
        <p:nvPicPr>
          <p:cNvPr id="10" name="图片 9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3837" y="1981949"/>
            <a:ext cx="5273675" cy="3933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矩形 6"/>
          <p:cNvSpPr>
            <a:spLocks noChangeArrowheads="1"/>
          </p:cNvSpPr>
          <p:nvPr/>
        </p:nvSpPr>
        <p:spPr bwMode="auto">
          <a:xfrm>
            <a:off x="9466118" y="314087"/>
            <a:ext cx="243251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台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群龙门特点介绍</a:t>
            </a:r>
            <a:endParaRPr lang="en-US" altLang="zh-CN" sz="20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183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LOGO上下结构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50" y="224790"/>
            <a:ext cx="1207770" cy="521970"/>
          </a:xfrm>
          <a:prstGeom prst="rect">
            <a:avLst/>
          </a:prstGeom>
        </p:spPr>
      </p:pic>
      <p:cxnSp>
        <p:nvCxnSpPr>
          <p:cNvPr id="5" name="直接连接符 4"/>
          <p:cNvCxnSpPr/>
          <p:nvPr/>
        </p:nvCxnSpPr>
        <p:spPr>
          <a:xfrm>
            <a:off x="521335" y="826135"/>
            <a:ext cx="1126934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21590" y="6460490"/>
            <a:ext cx="12177395" cy="39624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  <a:cs typeface="微软雅黑" panose="020B0503020204020204" pitchFamily="34" charset="-122"/>
            </a:endParaRPr>
          </a:p>
        </p:txBody>
      </p:sp>
      <p:sp>
        <p:nvSpPr>
          <p:cNvPr id="37910" name="矩形 4"/>
          <p:cNvSpPr/>
          <p:nvPr/>
        </p:nvSpPr>
        <p:spPr>
          <a:xfrm>
            <a:off x="8755380" y="6478905"/>
            <a:ext cx="3143250" cy="3067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高端智能装备整体解决方案服务商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" name="文本框 27"/>
          <p:cNvSpPr txBox="1">
            <a:spLocks noChangeArrowheads="1"/>
          </p:cNvSpPr>
          <p:nvPr/>
        </p:nvSpPr>
        <p:spPr bwMode="auto">
          <a:xfrm>
            <a:off x="5329766" y="2630311"/>
            <a:ext cx="1939925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谢谢指正</a:t>
            </a:r>
          </a:p>
        </p:txBody>
      </p:sp>
      <p:cxnSp>
        <p:nvCxnSpPr>
          <p:cNvPr id="7" name="直接连接符 12"/>
          <p:cNvCxnSpPr>
            <a:cxnSpLocks noChangeShapeType="1"/>
          </p:cNvCxnSpPr>
          <p:nvPr/>
        </p:nvCxnSpPr>
        <p:spPr bwMode="auto">
          <a:xfrm flipV="1">
            <a:off x="2638954" y="3595511"/>
            <a:ext cx="2027237" cy="0"/>
          </a:xfrm>
          <a:prstGeom prst="line">
            <a:avLst/>
          </a:prstGeom>
          <a:noFill/>
          <a:ln w="6350">
            <a:solidFill>
              <a:srgbClr val="595959"/>
            </a:solidFill>
            <a:miter lim="800000"/>
          </a:ln>
        </p:spPr>
      </p:cxnSp>
      <p:sp>
        <p:nvSpPr>
          <p:cNvPr id="9" name="文本框 12"/>
          <p:cNvSpPr txBox="1">
            <a:spLocks noChangeArrowheads="1"/>
          </p:cNvSpPr>
          <p:nvPr/>
        </p:nvSpPr>
        <p:spPr bwMode="auto">
          <a:xfrm>
            <a:off x="4688416" y="3400249"/>
            <a:ext cx="30607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dirty="0">
                <a:solidFill>
                  <a:srgbClr val="404040"/>
                </a:solidFill>
                <a:latin typeface="宋体" panose="02010600030101010101" pitchFamily="2" charset="-122"/>
                <a:cs typeface="微软雅黑" panose="020B0503020204020204" pitchFamily="34" charset="-122"/>
              </a:rPr>
              <a:t>我们一直用心 努力做到更好</a:t>
            </a:r>
          </a:p>
        </p:txBody>
      </p:sp>
      <p:sp>
        <p:nvSpPr>
          <p:cNvPr id="10" name="文本框 15"/>
          <p:cNvSpPr txBox="1">
            <a:spLocks noChangeArrowheads="1"/>
          </p:cNvSpPr>
          <p:nvPr/>
        </p:nvSpPr>
        <p:spPr bwMode="auto">
          <a:xfrm>
            <a:off x="5566304" y="3811411"/>
            <a:ext cx="1419225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en-US" altLang="zh-CN" dirty="0" smtClean="0">
                <a:solidFill>
                  <a:srgbClr val="404040"/>
                </a:solidFill>
                <a:ea typeface="华文细黑" panose="02010600040101010101" pitchFamily="2" charset="-122"/>
                <a:cs typeface="微软雅黑" panose="020B0503020204020204" pitchFamily="34" charset="-122"/>
              </a:rPr>
              <a:t>2019</a:t>
            </a:r>
            <a:endParaRPr lang="zh-CN" altLang="en-US" dirty="0">
              <a:solidFill>
                <a:srgbClr val="404040"/>
              </a:solidFill>
              <a:ea typeface="华文细黑" panose="02010600040101010101" pitchFamily="2" charset="-122"/>
              <a:cs typeface="微软雅黑" panose="020B0503020204020204" pitchFamily="34" charset="-122"/>
            </a:endParaRPr>
          </a:p>
        </p:txBody>
      </p:sp>
      <p:cxnSp>
        <p:nvCxnSpPr>
          <p:cNvPr id="11" name="直接连接符 12"/>
          <p:cNvCxnSpPr>
            <a:cxnSpLocks noChangeShapeType="1"/>
          </p:cNvCxnSpPr>
          <p:nvPr/>
        </p:nvCxnSpPr>
        <p:spPr bwMode="auto">
          <a:xfrm flipV="1">
            <a:off x="7764991" y="3609799"/>
            <a:ext cx="2027238" cy="1587"/>
          </a:xfrm>
          <a:prstGeom prst="line">
            <a:avLst/>
          </a:prstGeom>
          <a:noFill/>
          <a:ln w="6350">
            <a:solidFill>
              <a:srgbClr val="595959"/>
            </a:solidFill>
            <a:miter lim="800000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3931</TotalTime>
  <Words>1560</Words>
  <Application>Microsoft Office PowerPoint</Application>
  <PresentationFormat>宽屏</PresentationFormat>
  <Paragraphs>139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3" baseType="lpstr">
      <vt:lpstr>맑은 고딕</vt:lpstr>
      <vt:lpstr>方正兰亭中黑简体</vt:lpstr>
      <vt:lpstr>华文细黑</vt:lpstr>
      <vt:lpstr>宋体</vt:lpstr>
      <vt:lpstr>微软雅黑</vt:lpstr>
      <vt:lpstr>Arial</vt:lpstr>
      <vt:lpstr>Calibri</vt:lpstr>
      <vt:lpstr>Calibri Light</vt:lpstr>
      <vt:lpstr>Tahoma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ma12</dc:creator>
  <cp:lastModifiedBy>金属机项目部-程永平</cp:lastModifiedBy>
  <cp:revision>499</cp:revision>
  <dcterms:created xsi:type="dcterms:W3CDTF">2017-05-26T00:07:00Z</dcterms:created>
  <dcterms:modified xsi:type="dcterms:W3CDTF">2019-01-17T08:11:24Z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2052-10.1.0.6554</vt:lpwstr>
  </property>
</Properties>
</file>